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9" r:id="rId33"/>
    <p:sldId id="288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iF1hu9vZVP1X9PkbTfHkEhUiJv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EEC7A4-F0BB-4D99-BA3D-342461CF743E}">
  <a:tblStyle styleId="{20EEC7A4-F0BB-4D99-BA3D-342461CF743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09" autoAdjust="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8375365c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f8375365cb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15" name="Google Shape;215;gf8375365cb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75e3e2e6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f75e3e2e61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26" name="Google Shape;226;gf75e3e2e61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75e3e2e6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f75e3e2e61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35" name="Google Shape;235;gf75e3e2e61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82ed3261f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82ed3261f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47" name="Google Shape;247;gf82ed3261f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82ed3261f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f82ed3261f_1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61" name="Google Shape;261;gf82ed3261f_1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82ed3261f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f82ed3261f_1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75" name="Google Shape;275;gf82ed3261f_1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82ed3261f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f82ed3261f_1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98" name="Google Shape;298;gf82ed3261f_1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75e3e2e6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f75e3e2e61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323" name="Google Shape;323;gf75e3e2e61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8375365c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f8375365cb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348" name="Google Shape;348;gf8375365cb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767a58aa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f767a58aa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366" name="Google Shape;366;gf767a58aaa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75e3e2e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f75e3e2e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000" dirty="0"/>
          </a:p>
        </p:txBody>
      </p:sp>
      <p:sp>
        <p:nvSpPr>
          <p:cNvPr id="104" name="Google Shape;104;gf75e3e2e6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767a58aa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f767a58aaa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375" name="Google Shape;375;gf767a58aaa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f75e3e2e6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gf75e3e2e61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384" name="Google Shape;384;gf75e3e2e61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f767a58aa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f767a58aaa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f767a58aaa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76cd21fb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f76cd21fb2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f76cd21fb2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76402c27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76402c279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418" name="Google Shape;418;gf76402c27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f67963ee9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f67963ee93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f67963ee93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f75e3e2e6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f75e3e2e61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445" name="Google Shape;445;gf75e3e2e61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76cd21fb2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76cd21fb2_5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f76cd21fb2_5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f75e3e2e61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f75e3e2e61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467" name="Google Shape;467;gf75e3e2e61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75e3e2e6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gf75e3e2e61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476" name="Google Shape;476;gf75e3e2e61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76cd21fb2_7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f76cd21fb2_7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000" dirty="0"/>
          </a:p>
        </p:txBody>
      </p:sp>
      <p:sp>
        <p:nvSpPr>
          <p:cNvPr id="118" name="Google Shape;118;gf76cd21fb2_7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f76402c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f76402c27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485" name="Google Shape;485;gf76402c27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f76402c27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gf76402c27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513" name="Google Shape;513;gf76402c27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f767a58aa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f767a58aaa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f767a58aaa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245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fd058d407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gfd058d407e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fd058d407e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76cd21fb2_5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f76cd21fb2_5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143" name="Google Shape;143;gf76cd21fb2_5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76402c27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f76402c279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152" name="Google Shape;152;gf76402c279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75e3e2e6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f75e3e2e61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000" dirty="0"/>
          </a:p>
        </p:txBody>
      </p:sp>
      <p:sp>
        <p:nvSpPr>
          <p:cNvPr id="161" name="Google Shape;161;gf75e3e2e61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75e3e2e6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f75e3e2e61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000" dirty="0"/>
          </a:p>
        </p:txBody>
      </p:sp>
      <p:sp>
        <p:nvSpPr>
          <p:cNvPr id="172" name="Google Shape;172;gf75e3e2e61_0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75e3e2e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f75e3e2e61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184" name="Google Shape;184;gf75e3e2e61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d058d407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fd058d407e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endParaRPr sz="1000"/>
          </a:p>
        </p:txBody>
      </p:sp>
      <p:sp>
        <p:nvSpPr>
          <p:cNvPr id="200" name="Google Shape;200;gfd058d407e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541538" y="576748"/>
            <a:ext cx="4060827" cy="65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2021 ASHRAE LowDown Showdown </a:t>
            </a:r>
            <a:br>
              <a:rPr lang="en-US" sz="2000"/>
            </a:br>
            <a:r>
              <a:rPr lang="en-US" sz="2000"/>
              <a:t>Modeling Competition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2230755" y="2050637"/>
            <a:ext cx="71550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>
                <a:latin typeface="Verdana"/>
                <a:ea typeface="Verdana"/>
                <a:cs typeface="Verdana"/>
                <a:sym typeface="Verdana"/>
              </a:rPr>
              <a:t>The Planeteers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1" name="Google Shape;91;p1" descr="ASHRAE-Logo-144-1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7621" y="154276"/>
            <a:ext cx="1540068" cy="945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"/>
          <p:cNvCxnSpPr/>
          <p:nvPr/>
        </p:nvCxnSpPr>
        <p:spPr>
          <a:xfrm>
            <a:off x="9431189" y="188540"/>
            <a:ext cx="0" cy="1311786"/>
          </a:xfrm>
          <a:prstGeom prst="straightConnector1">
            <a:avLst/>
          </a:prstGeom>
          <a:noFill/>
          <a:ln w="47625" cap="flat" cmpd="sng">
            <a:solidFill>
              <a:schemeClr val="accent1">
                <a:alpha val="96862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93;p1"/>
          <p:cNvCxnSpPr/>
          <p:nvPr/>
        </p:nvCxnSpPr>
        <p:spPr>
          <a:xfrm>
            <a:off x="541538" y="1685843"/>
            <a:ext cx="11185800" cy="0"/>
          </a:xfrm>
          <a:prstGeom prst="straightConnector1">
            <a:avLst/>
          </a:prstGeom>
          <a:noFill/>
          <a:ln w="476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1"/>
          <p:cNvCxnSpPr/>
          <p:nvPr/>
        </p:nvCxnSpPr>
        <p:spPr>
          <a:xfrm>
            <a:off x="3272117" y="1800634"/>
            <a:ext cx="8455285" cy="0"/>
          </a:xfrm>
          <a:prstGeom prst="straightConnector1">
            <a:avLst/>
          </a:prstGeom>
          <a:noFill/>
          <a:ln w="476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"/>
          <p:cNvSpPr txBox="1"/>
          <p:nvPr/>
        </p:nvSpPr>
        <p:spPr>
          <a:xfrm>
            <a:off x="9611541" y="1134927"/>
            <a:ext cx="25633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Building Performance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Conference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7386220" y="6451382"/>
            <a:ext cx="446250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98" name="Google Shape;98;p1"/>
          <p:cNvCxnSpPr/>
          <p:nvPr/>
        </p:nvCxnSpPr>
        <p:spPr>
          <a:xfrm rot="10800000">
            <a:off x="239697" y="6601423"/>
            <a:ext cx="7288567" cy="0"/>
          </a:xfrm>
          <a:prstGeom prst="straightConnector1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9" name="Google Shape;99;p1"/>
          <p:cNvPicPr preferRelativeResize="0"/>
          <p:nvPr/>
        </p:nvPicPr>
        <p:blipFill rotWithShape="1">
          <a:blip r:embed="rId4">
            <a:alphaModFix/>
          </a:blip>
          <a:srcRect t="10714"/>
          <a:stretch/>
        </p:blipFill>
        <p:spPr>
          <a:xfrm>
            <a:off x="950313" y="2731500"/>
            <a:ext cx="5154939" cy="34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5">
            <a:alphaModFix/>
          </a:blip>
          <a:srcRect t="4906"/>
          <a:stretch/>
        </p:blipFill>
        <p:spPr>
          <a:xfrm>
            <a:off x="6338275" y="2731500"/>
            <a:ext cx="4903425" cy="349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8375365cb_0_54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Community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8" name="Google Shape;218;gf8375365cb_0_54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219" name="Google Shape;219;gf8375365cb_0_54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0" name="Google Shape;220;gf8375365cb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75" y="791375"/>
            <a:ext cx="4468675" cy="33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f8375365cb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422" y="791375"/>
            <a:ext cx="7033677" cy="52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f8375365cb_0_54"/>
          <p:cNvPicPr preferRelativeResize="0"/>
          <p:nvPr/>
        </p:nvPicPr>
        <p:blipFill rotWithShape="1">
          <a:blip r:embed="rId5">
            <a:alphaModFix/>
          </a:blip>
          <a:srcRect l="7379" t="20672" r="7011" b="18702"/>
          <a:stretch/>
        </p:blipFill>
        <p:spPr>
          <a:xfrm>
            <a:off x="239775" y="4286407"/>
            <a:ext cx="4468675" cy="1780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f75e3e2e61_0_73"/>
          <p:cNvPicPr preferRelativeResize="0"/>
          <p:nvPr/>
        </p:nvPicPr>
        <p:blipFill rotWithShape="1">
          <a:blip r:embed="rId3">
            <a:alphaModFix/>
          </a:blip>
          <a:srcRect l="13924" r="13924"/>
          <a:stretch/>
        </p:blipFill>
        <p:spPr>
          <a:xfrm>
            <a:off x="1195625" y="410550"/>
            <a:ext cx="9800760" cy="63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f75e3e2e61_0_73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230" name="Google Shape;230;gf75e3e2e61_0_73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1" name="Google Shape;231;gf75e3e2e61_0_73"/>
          <p:cNvSpPr txBox="1">
            <a:spLocks noGrp="1"/>
          </p:cNvSpPr>
          <p:nvPr>
            <p:ph type="ctrTitle"/>
          </p:nvPr>
        </p:nvSpPr>
        <p:spPr>
          <a:xfrm>
            <a:off x="2566049" y="0"/>
            <a:ext cx="70599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50">
                <a:latin typeface="Verdana"/>
                <a:ea typeface="Verdana"/>
                <a:cs typeface="Verdana"/>
                <a:sym typeface="Verdana"/>
              </a:rPr>
              <a:t>Architectural Passive Design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f75e3e2e61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325" y="1452563"/>
            <a:ext cx="4572000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f75e3e2e61_0_51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Passive Design Approach - Shading Only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9" name="Google Shape;239;gf75e3e2e61_0_51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240" name="Google Shape;240;gf75e3e2e61_0_51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" name="Google Shape;241;gf75e3e2e61_0_51"/>
          <p:cNvSpPr txBox="1">
            <a:spLocks noGrp="1"/>
          </p:cNvSpPr>
          <p:nvPr>
            <p:ph type="ctrTitle"/>
          </p:nvPr>
        </p:nvSpPr>
        <p:spPr>
          <a:xfrm>
            <a:off x="310075" y="48256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Hygroscopic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shades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42" name="Google Shape;242;gf75e3e2e61_0_51"/>
          <p:cNvCxnSpPr>
            <a:stCxn id="241" idx="3"/>
          </p:cNvCxnSpPr>
          <p:nvPr/>
        </p:nvCxnSpPr>
        <p:spPr>
          <a:xfrm rot="10800000" flipH="1">
            <a:off x="1574575" y="3792863"/>
            <a:ext cx="774900" cy="1272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3" name="Google Shape;243;gf75e3e2e61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804" y="1980222"/>
            <a:ext cx="6499399" cy="3198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82ed3261f_1_36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93969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Passive Design Approach - Shading with Single Orientation Operable Windows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0" name="Google Shape;250;gf82ed3261f_1_36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251" name="Google Shape;251;gf82ed3261f_1_36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2" name="Google Shape;252;gf82ed3261f_1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325" y="1452563"/>
            <a:ext cx="4572000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f82ed3261f_1_36"/>
          <p:cNvSpPr txBox="1">
            <a:spLocks noGrp="1"/>
          </p:cNvSpPr>
          <p:nvPr>
            <p:ph type="ctrTitle"/>
          </p:nvPr>
        </p:nvSpPr>
        <p:spPr>
          <a:xfrm>
            <a:off x="310075" y="48256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Hygroscopic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shades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54" name="Google Shape;254;gf82ed3261f_1_36"/>
          <p:cNvCxnSpPr>
            <a:stCxn id="253" idx="3"/>
          </p:cNvCxnSpPr>
          <p:nvPr/>
        </p:nvCxnSpPr>
        <p:spPr>
          <a:xfrm rot="10800000" flipH="1">
            <a:off x="1574575" y="3792863"/>
            <a:ext cx="774900" cy="1272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5" name="Google Shape;255;gf82ed3261f_1_36"/>
          <p:cNvSpPr txBox="1">
            <a:spLocks noGrp="1"/>
          </p:cNvSpPr>
          <p:nvPr>
            <p:ph type="ctrTitle"/>
          </p:nvPr>
        </p:nvSpPr>
        <p:spPr>
          <a:xfrm>
            <a:off x="3575075" y="4627657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Operable</a:t>
            </a:r>
            <a:b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windows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56" name="Google Shape;256;gf82ed3261f_1_36"/>
          <p:cNvCxnSpPr/>
          <p:nvPr/>
        </p:nvCxnSpPr>
        <p:spPr>
          <a:xfrm rot="10800000">
            <a:off x="2528625" y="3482650"/>
            <a:ext cx="1109100" cy="11808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7" name="Google Shape;257;gf82ed3261f_1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813" y="1980225"/>
            <a:ext cx="6499371" cy="31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82ed3261f_1_47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74136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Passive Design Approach - Shading with Cross Ventilation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4" name="Google Shape;264;gf82ed3261f_1_47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265" name="Google Shape;265;gf82ed3261f_1_47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6" name="Google Shape;266;gf82ed3261f_1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325" y="1452563"/>
            <a:ext cx="4572000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f82ed3261f_1_47"/>
          <p:cNvSpPr txBox="1">
            <a:spLocks noGrp="1"/>
          </p:cNvSpPr>
          <p:nvPr>
            <p:ph type="ctrTitle"/>
          </p:nvPr>
        </p:nvSpPr>
        <p:spPr>
          <a:xfrm>
            <a:off x="310075" y="48256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Hygroscopic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shades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68" name="Google Shape;268;gf82ed3261f_1_47"/>
          <p:cNvCxnSpPr>
            <a:stCxn id="267" idx="3"/>
          </p:cNvCxnSpPr>
          <p:nvPr/>
        </p:nvCxnSpPr>
        <p:spPr>
          <a:xfrm rot="10800000" flipH="1">
            <a:off x="1574575" y="3792863"/>
            <a:ext cx="774900" cy="1272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9" name="Google Shape;269;gf82ed3261f_1_47"/>
          <p:cNvSpPr txBox="1">
            <a:spLocks noGrp="1"/>
          </p:cNvSpPr>
          <p:nvPr>
            <p:ph type="ctrTitle"/>
          </p:nvPr>
        </p:nvSpPr>
        <p:spPr>
          <a:xfrm>
            <a:off x="180125" y="21301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Cross ventilation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70" name="Google Shape;270;gf82ed3261f_1_47"/>
          <p:cNvCxnSpPr/>
          <p:nvPr/>
        </p:nvCxnSpPr>
        <p:spPr>
          <a:xfrm rot="10800000">
            <a:off x="942225" y="2886425"/>
            <a:ext cx="1276200" cy="7632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271" name="Google Shape;271;gf82ed3261f_1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825" y="1980234"/>
            <a:ext cx="6499351" cy="3198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f82ed3261f_1_70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109848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45"/>
              <a:buFont typeface="Calibri"/>
              <a:buNone/>
            </a:pPr>
            <a:r>
              <a:rPr lang="en-US" sz="182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Passive Design Approach - Shading with Cross Ventilation and Decoupled Thermal Mass</a:t>
            </a:r>
            <a:endParaRPr sz="182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8" name="Google Shape;278;gf82ed3261f_1_70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279" name="Google Shape;279;gf82ed3261f_1_70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0" name="Google Shape;280;gf82ed3261f_1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325" y="1452550"/>
            <a:ext cx="4572000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f82ed3261f_1_70"/>
          <p:cNvSpPr txBox="1">
            <a:spLocks noGrp="1"/>
          </p:cNvSpPr>
          <p:nvPr>
            <p:ph type="ctrTitle"/>
          </p:nvPr>
        </p:nvSpPr>
        <p:spPr>
          <a:xfrm>
            <a:off x="310075" y="48256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Hygroscopic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shades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82" name="Google Shape;282;gf82ed3261f_1_70"/>
          <p:cNvCxnSpPr>
            <a:stCxn id="281" idx="3"/>
          </p:cNvCxnSpPr>
          <p:nvPr/>
        </p:nvCxnSpPr>
        <p:spPr>
          <a:xfrm rot="10800000" flipH="1">
            <a:off x="1574575" y="3792863"/>
            <a:ext cx="774900" cy="1272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3" name="Google Shape;283;gf82ed3261f_1_70"/>
          <p:cNvSpPr txBox="1">
            <a:spLocks noGrp="1"/>
          </p:cNvSpPr>
          <p:nvPr>
            <p:ph type="ctrTitle"/>
          </p:nvPr>
        </p:nvSpPr>
        <p:spPr>
          <a:xfrm>
            <a:off x="180125" y="21301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Cross ventilation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84" name="Google Shape;284;gf82ed3261f_1_70"/>
          <p:cNvCxnSpPr/>
          <p:nvPr/>
        </p:nvCxnSpPr>
        <p:spPr>
          <a:xfrm rot="10800000">
            <a:off x="942225" y="2886425"/>
            <a:ext cx="1276200" cy="7632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85" name="Google Shape;285;gf82ed3261f_1_70"/>
          <p:cNvSpPr txBox="1">
            <a:spLocks noGrp="1"/>
          </p:cNvSpPr>
          <p:nvPr>
            <p:ph type="ctrTitle"/>
          </p:nvPr>
        </p:nvSpPr>
        <p:spPr>
          <a:xfrm>
            <a:off x="3121875" y="5388125"/>
            <a:ext cx="15243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Decoupled thermal mass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86" name="Google Shape;286;gf82ed3261f_1_70"/>
          <p:cNvCxnSpPr/>
          <p:nvPr/>
        </p:nvCxnSpPr>
        <p:spPr>
          <a:xfrm rot="10800000">
            <a:off x="3351551" y="4496521"/>
            <a:ext cx="508200" cy="8916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87" name="Google Shape;287;gf82ed3261f_1_70"/>
          <p:cNvGrpSpPr/>
          <p:nvPr/>
        </p:nvGrpSpPr>
        <p:grpSpPr>
          <a:xfrm>
            <a:off x="2454698" y="3934694"/>
            <a:ext cx="1378062" cy="798837"/>
            <a:chOff x="2454698" y="3934694"/>
            <a:chExt cx="1378062" cy="798837"/>
          </a:xfrm>
        </p:grpSpPr>
        <p:cxnSp>
          <p:nvCxnSpPr>
            <p:cNvPr id="288" name="Google Shape;288;gf82ed3261f_1_70"/>
            <p:cNvCxnSpPr/>
            <p:nvPr/>
          </p:nvCxnSpPr>
          <p:spPr>
            <a:xfrm rot="10800000" flipH="1">
              <a:off x="2916702" y="4107573"/>
              <a:ext cx="858300" cy="4956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gf82ed3261f_1_70"/>
            <p:cNvCxnSpPr/>
            <p:nvPr/>
          </p:nvCxnSpPr>
          <p:spPr>
            <a:xfrm rot="10800000" flipH="1">
              <a:off x="3070081" y="3995525"/>
              <a:ext cx="742200" cy="4284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gf82ed3261f_1_70"/>
            <p:cNvCxnSpPr/>
            <p:nvPr/>
          </p:nvCxnSpPr>
          <p:spPr>
            <a:xfrm rot="10800000" flipH="1">
              <a:off x="2993579" y="4046391"/>
              <a:ext cx="801000" cy="4623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gf82ed3261f_1_70"/>
            <p:cNvCxnSpPr/>
            <p:nvPr/>
          </p:nvCxnSpPr>
          <p:spPr>
            <a:xfrm rot="10800000" flipH="1">
              <a:off x="2454698" y="4556406"/>
              <a:ext cx="273300" cy="157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gf82ed3261f_1_70"/>
            <p:cNvCxnSpPr/>
            <p:nvPr/>
          </p:nvCxnSpPr>
          <p:spPr>
            <a:xfrm rot="10800000" flipH="1">
              <a:off x="3029360" y="3934694"/>
              <a:ext cx="803400" cy="463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gf82ed3261f_1_70"/>
            <p:cNvCxnSpPr/>
            <p:nvPr/>
          </p:nvCxnSpPr>
          <p:spPr>
            <a:xfrm rot="10800000" flipH="1">
              <a:off x="2491892" y="4630031"/>
              <a:ext cx="179400" cy="1035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94" name="Google Shape;294;gf82ed3261f_1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652" y="1973550"/>
            <a:ext cx="6493698" cy="31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f82ed3261f_1_82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97152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Passive Design Approach - Summary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1" name="Google Shape;301;gf82ed3261f_1_82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302" name="Google Shape;302;gf82ed3261f_1_82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3" name="Google Shape;303;gf82ed3261f_1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8875" y="726825"/>
            <a:ext cx="4921274" cy="540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f82ed3261f_1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325" y="1452550"/>
            <a:ext cx="4572000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f82ed3261f_1_82"/>
          <p:cNvSpPr txBox="1">
            <a:spLocks noGrp="1"/>
          </p:cNvSpPr>
          <p:nvPr>
            <p:ph type="ctrTitle"/>
          </p:nvPr>
        </p:nvSpPr>
        <p:spPr>
          <a:xfrm>
            <a:off x="310075" y="48256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Hygroscopic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shades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06" name="Google Shape;306;gf82ed3261f_1_82"/>
          <p:cNvCxnSpPr>
            <a:stCxn id="305" idx="3"/>
          </p:cNvCxnSpPr>
          <p:nvPr/>
        </p:nvCxnSpPr>
        <p:spPr>
          <a:xfrm rot="10800000" flipH="1">
            <a:off x="1574575" y="3792863"/>
            <a:ext cx="774900" cy="12729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7" name="Google Shape;307;gf82ed3261f_1_82"/>
          <p:cNvSpPr txBox="1">
            <a:spLocks noGrp="1"/>
          </p:cNvSpPr>
          <p:nvPr>
            <p:ph type="ctrTitle"/>
          </p:nvPr>
        </p:nvSpPr>
        <p:spPr>
          <a:xfrm>
            <a:off x="180125" y="2130113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Cross ventilation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08" name="Google Shape;308;gf82ed3261f_1_82"/>
          <p:cNvCxnSpPr/>
          <p:nvPr/>
        </p:nvCxnSpPr>
        <p:spPr>
          <a:xfrm rot="10800000">
            <a:off x="942225" y="2886425"/>
            <a:ext cx="1276200" cy="7632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09" name="Google Shape;309;gf82ed3261f_1_82"/>
          <p:cNvSpPr txBox="1">
            <a:spLocks noGrp="1"/>
          </p:cNvSpPr>
          <p:nvPr>
            <p:ph type="ctrTitle"/>
          </p:nvPr>
        </p:nvSpPr>
        <p:spPr>
          <a:xfrm>
            <a:off x="3121875" y="5388125"/>
            <a:ext cx="15243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Decoupled thermal mass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10" name="Google Shape;310;gf82ed3261f_1_82"/>
          <p:cNvCxnSpPr/>
          <p:nvPr/>
        </p:nvCxnSpPr>
        <p:spPr>
          <a:xfrm rot="10800000">
            <a:off x="3351551" y="4496521"/>
            <a:ext cx="508200" cy="8916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11" name="Google Shape;311;gf82ed3261f_1_82"/>
          <p:cNvGrpSpPr/>
          <p:nvPr/>
        </p:nvGrpSpPr>
        <p:grpSpPr>
          <a:xfrm>
            <a:off x="2454698" y="3934694"/>
            <a:ext cx="1378062" cy="798837"/>
            <a:chOff x="2454698" y="3934694"/>
            <a:chExt cx="1378062" cy="798837"/>
          </a:xfrm>
        </p:grpSpPr>
        <p:cxnSp>
          <p:nvCxnSpPr>
            <p:cNvPr id="312" name="Google Shape;312;gf82ed3261f_1_82"/>
            <p:cNvCxnSpPr/>
            <p:nvPr/>
          </p:nvCxnSpPr>
          <p:spPr>
            <a:xfrm rot="10800000" flipH="1">
              <a:off x="2916702" y="4107573"/>
              <a:ext cx="858300" cy="4956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gf82ed3261f_1_82"/>
            <p:cNvCxnSpPr/>
            <p:nvPr/>
          </p:nvCxnSpPr>
          <p:spPr>
            <a:xfrm rot="10800000" flipH="1">
              <a:off x="3070081" y="3995525"/>
              <a:ext cx="742200" cy="4284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gf82ed3261f_1_82"/>
            <p:cNvCxnSpPr/>
            <p:nvPr/>
          </p:nvCxnSpPr>
          <p:spPr>
            <a:xfrm rot="10800000" flipH="1">
              <a:off x="2993579" y="4046391"/>
              <a:ext cx="801000" cy="4623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gf82ed3261f_1_82"/>
            <p:cNvCxnSpPr/>
            <p:nvPr/>
          </p:nvCxnSpPr>
          <p:spPr>
            <a:xfrm rot="10800000" flipH="1">
              <a:off x="2454698" y="4556406"/>
              <a:ext cx="273300" cy="157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gf82ed3261f_1_82"/>
            <p:cNvCxnSpPr/>
            <p:nvPr/>
          </p:nvCxnSpPr>
          <p:spPr>
            <a:xfrm rot="10800000" flipH="1">
              <a:off x="3029360" y="3934694"/>
              <a:ext cx="803400" cy="463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gf82ed3261f_1_82"/>
            <p:cNvCxnSpPr/>
            <p:nvPr/>
          </p:nvCxnSpPr>
          <p:spPr>
            <a:xfrm rot="10800000" flipH="1">
              <a:off x="2491892" y="4630031"/>
              <a:ext cx="179400" cy="1035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gf82ed3261f_1_82"/>
          <p:cNvSpPr txBox="1">
            <a:spLocks noGrp="1"/>
          </p:cNvSpPr>
          <p:nvPr>
            <p:ph type="ctrTitle"/>
          </p:nvPr>
        </p:nvSpPr>
        <p:spPr>
          <a:xfrm>
            <a:off x="4248460" y="3979366"/>
            <a:ext cx="1264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Operable</a:t>
            </a:r>
            <a:b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windows</a:t>
            </a:r>
            <a:endParaRPr sz="14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19" name="Google Shape;319;gf82ed3261f_1_82"/>
          <p:cNvCxnSpPr/>
          <p:nvPr/>
        </p:nvCxnSpPr>
        <p:spPr>
          <a:xfrm rot="10800000">
            <a:off x="2528875" y="3482625"/>
            <a:ext cx="1752900" cy="6918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75e3e2e61_0_85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Innovation - Passive Solar Dehumidification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Google Shape;326;gf75e3e2e61_0_85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327" name="Google Shape;327;gf75e3e2e61_0_85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8" name="Google Shape;328;gf75e3e2e61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8900" y="4070326"/>
            <a:ext cx="2681401" cy="19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f75e3e2e61_0_85"/>
          <p:cNvPicPr preferRelativeResize="0"/>
          <p:nvPr/>
        </p:nvPicPr>
        <p:blipFill rotWithShape="1">
          <a:blip r:embed="rId4">
            <a:alphaModFix/>
          </a:blip>
          <a:srcRect l="19292" r="19286"/>
          <a:stretch/>
        </p:blipFill>
        <p:spPr>
          <a:xfrm>
            <a:off x="373725" y="449029"/>
            <a:ext cx="8292552" cy="6302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f75e3e2e61_0_85"/>
          <p:cNvSpPr txBox="1"/>
          <p:nvPr/>
        </p:nvSpPr>
        <p:spPr>
          <a:xfrm>
            <a:off x="9182600" y="3639225"/>
            <a:ext cx="233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Calibri"/>
                <a:ea typeface="Calibri"/>
                <a:cs typeface="Calibri"/>
                <a:sym typeface="Calibri"/>
              </a:rPr>
              <a:t>Moisture Pump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f8375365cb_0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75" y="575575"/>
            <a:ext cx="4249175" cy="309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f8375365cb_0_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375" y="3593873"/>
            <a:ext cx="4249175" cy="305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f8375365cb_0_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8238" y="3670068"/>
            <a:ext cx="6736514" cy="204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f8375365cb_0_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3900" y="1107546"/>
            <a:ext cx="6736507" cy="2030558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f8375365cb_0_107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356" name="Google Shape;356;gf8375365cb_0_107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0" name="Google Shape;360;gf8375365cb_0_107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Innovation - Decoupled thermal mass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Google Shape;341;gf8375365cb_0_88">
            <a:extLst>
              <a:ext uri="{FF2B5EF4-FFF2-40B4-BE49-F238E27FC236}">
                <a16:creationId xmlns:a16="http://schemas.microsoft.com/office/drawing/2014/main" id="{CD1169B0-A675-45F0-A585-8D2406F6B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7749"/>
          <a:stretch/>
        </p:blipFill>
        <p:spPr>
          <a:xfrm>
            <a:off x="3839942" y="3321490"/>
            <a:ext cx="1288296" cy="77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f767a58aaa_0_1"/>
          <p:cNvPicPr preferRelativeResize="0"/>
          <p:nvPr/>
        </p:nvPicPr>
        <p:blipFill rotWithShape="1">
          <a:blip r:embed="rId3">
            <a:alphaModFix/>
          </a:blip>
          <a:srcRect r="5204"/>
          <a:stretch/>
        </p:blipFill>
        <p:spPr>
          <a:xfrm>
            <a:off x="0" y="525603"/>
            <a:ext cx="12192001" cy="600197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f767a58aaa_0_1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370" name="Google Shape;370;gf767a58aaa_0_1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1" name="Google Shape;371;gf767a58aaa_0_1"/>
          <p:cNvSpPr txBox="1">
            <a:spLocks noGrp="1"/>
          </p:cNvSpPr>
          <p:nvPr>
            <p:ph type="ctrTitle"/>
          </p:nvPr>
        </p:nvSpPr>
        <p:spPr>
          <a:xfrm>
            <a:off x="2792037" y="-2"/>
            <a:ext cx="64179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Energy Systems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f75e3e2e61_0_0"/>
          <p:cNvPicPr preferRelativeResize="0"/>
          <p:nvPr/>
        </p:nvPicPr>
        <p:blipFill rotWithShape="1">
          <a:blip r:embed="rId3">
            <a:alphaModFix/>
          </a:blip>
          <a:srcRect l="3051" t="17997" r="3051" b="17331"/>
          <a:stretch/>
        </p:blipFill>
        <p:spPr>
          <a:xfrm>
            <a:off x="0" y="0"/>
            <a:ext cx="12191999" cy="471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f75e3e2e61_0_0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108" name="Google Shape;108;gf75e3e2e61_0_0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gf75e3e2e61_0_0"/>
          <p:cNvSpPr txBox="1"/>
          <p:nvPr/>
        </p:nvSpPr>
        <p:spPr>
          <a:xfrm>
            <a:off x="4071949" y="5278550"/>
            <a:ext cx="37575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27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Site EUI         </a:t>
            </a:r>
            <a:r>
              <a:rPr lang="en-US" sz="1727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20.7 kBtu/ft</a:t>
            </a:r>
            <a:r>
              <a:rPr lang="en-US" sz="1727" b="1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b="1" baseline="30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gf75e3e2e61_0_0"/>
          <p:cNvSpPr txBox="1"/>
          <p:nvPr/>
        </p:nvSpPr>
        <p:spPr>
          <a:xfrm>
            <a:off x="4071949" y="5670950"/>
            <a:ext cx="37575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27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Source EUI   </a:t>
            </a:r>
            <a:r>
              <a:rPr lang="en-US" sz="1727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-13.4 kBtu/ft</a:t>
            </a:r>
            <a:r>
              <a:rPr lang="en-US" sz="1727" b="1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b="1" baseline="30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gf75e3e2e61_0_0"/>
          <p:cNvSpPr txBox="1"/>
          <p:nvPr/>
        </p:nvSpPr>
        <p:spPr>
          <a:xfrm>
            <a:off x="8029575" y="5278550"/>
            <a:ext cx="39006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27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CUI(2030)</a:t>
            </a:r>
            <a:r>
              <a:rPr lang="en-US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lang="en-US" sz="17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4.7 kg CO</a:t>
            </a:r>
            <a:r>
              <a:rPr lang="en-US" sz="1700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17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e/ft</a:t>
            </a:r>
            <a:r>
              <a:rPr lang="en-US" sz="1700" b="1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727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gf75e3e2e61_0_0"/>
          <p:cNvSpPr txBox="1"/>
          <p:nvPr/>
        </p:nvSpPr>
        <p:spPr>
          <a:xfrm>
            <a:off x="8029575" y="5670950"/>
            <a:ext cx="39006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27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CUI(2050)   </a:t>
            </a:r>
            <a:r>
              <a:rPr lang="en-US" sz="1727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-10.2 </a:t>
            </a:r>
            <a:r>
              <a:rPr lang="en-US" sz="17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kg CO</a:t>
            </a:r>
            <a:r>
              <a:rPr lang="en-US" sz="1700" b="1" baseline="-25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17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e/ft</a:t>
            </a:r>
            <a:r>
              <a:rPr lang="en-US" sz="1700" b="1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727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gf75e3e2e61_0_0"/>
          <p:cNvSpPr txBox="1"/>
          <p:nvPr/>
        </p:nvSpPr>
        <p:spPr>
          <a:xfrm>
            <a:off x="377850" y="5278550"/>
            <a:ext cx="39006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27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Operating Cost   -</a:t>
            </a:r>
            <a:r>
              <a:rPr lang="en-US" sz="1727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$53,271</a:t>
            </a:r>
            <a:endParaRPr b="1" baseline="30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" name="Google Shape;114;gf75e3e2e61_0_0"/>
          <p:cNvSpPr txBox="1"/>
          <p:nvPr/>
        </p:nvSpPr>
        <p:spPr>
          <a:xfrm>
            <a:off x="377850" y="5670950"/>
            <a:ext cx="32655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27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Payback Period    </a:t>
            </a:r>
            <a:r>
              <a:rPr lang="en-US" sz="1727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 years</a:t>
            </a:r>
            <a:endParaRPr b="1" baseline="30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f767a58aaa_0_21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Operational Energy End-Use Breakdown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8" name="Google Shape;378;gf767a58aaa_0_21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379" name="Google Shape;379;gf767a58aaa_0_21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0" name="Google Shape;380;gf767a58aaa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725" y="1442925"/>
            <a:ext cx="7884650" cy="427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f75e3e2e61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084124" cy="623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f75e3e2e61_0_160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On-site Renewables 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8" name="Google Shape;388;gf75e3e2e61_0_160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389" name="Google Shape;389;gf75e3e2e61_0_160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gf75e3e2e61_0_160"/>
          <p:cNvSpPr txBox="1">
            <a:spLocks noGrp="1"/>
          </p:cNvSpPr>
          <p:nvPr>
            <p:ph type="ctrTitle"/>
          </p:nvPr>
        </p:nvSpPr>
        <p:spPr>
          <a:xfrm>
            <a:off x="239777" y="647825"/>
            <a:ext cx="35997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22% Efficiency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19,125 SF Covered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561,194 kWh production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1" name="Google Shape;391;gf75e3e2e61_0_160"/>
          <p:cNvSpPr txBox="1"/>
          <p:nvPr/>
        </p:nvSpPr>
        <p:spPr>
          <a:xfrm>
            <a:off x="894000" y="1140175"/>
            <a:ext cx="99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f75e3e2e61_0_160"/>
          <p:cNvSpPr txBox="1">
            <a:spLocks noGrp="1"/>
          </p:cNvSpPr>
          <p:nvPr>
            <p:ph type="ctrTitle"/>
          </p:nvPr>
        </p:nvSpPr>
        <p:spPr>
          <a:xfrm>
            <a:off x="6029600" y="25865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On-site Energy Storage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Google Shape;393;gf75e3e2e61_0_160"/>
          <p:cNvSpPr txBox="1">
            <a:spLocks noGrp="1"/>
          </p:cNvSpPr>
          <p:nvPr>
            <p:ph type="ctrTitle"/>
          </p:nvPr>
        </p:nvSpPr>
        <p:spPr>
          <a:xfrm>
            <a:off x="8966025" y="647825"/>
            <a:ext cx="28827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500">
                <a:latin typeface="Verdana"/>
                <a:ea typeface="Verdana"/>
                <a:cs typeface="Verdana"/>
                <a:sym typeface="Verdana"/>
              </a:rPr>
              <a:t>500 kWh Battery Capacity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4" name="Google Shape;394;gf75e3e2e61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9100" y="4013925"/>
            <a:ext cx="3955975" cy="22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767a58aaa_0_30"/>
          <p:cNvSpPr txBox="1">
            <a:spLocks noGrp="1"/>
          </p:cNvSpPr>
          <p:nvPr>
            <p:ph type="ctrTitle"/>
          </p:nvPr>
        </p:nvSpPr>
        <p:spPr>
          <a:xfrm>
            <a:off x="2887062" y="-2"/>
            <a:ext cx="64179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3600" dirty="0">
                <a:latin typeface="Verdana"/>
                <a:ea typeface="Verdana"/>
                <a:cs typeface="Verdana"/>
                <a:sym typeface="Verdana"/>
              </a:rPr>
              <a:t>Resilience</a:t>
            </a:r>
            <a:endParaRPr sz="36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1" name="Google Shape;401;gf767a58aaa_0_30"/>
          <p:cNvSpPr txBox="1">
            <a:spLocks noGrp="1"/>
          </p:cNvSpPr>
          <p:nvPr>
            <p:ph type="subTitle" idx="1"/>
          </p:nvPr>
        </p:nvSpPr>
        <p:spPr>
          <a:xfrm>
            <a:off x="999750" y="1392525"/>
            <a:ext cx="10754100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8625" lvl="0" indent="-39420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-US" sz="1400" dirty="0">
                <a:latin typeface="Verdana"/>
                <a:ea typeface="Verdana"/>
                <a:cs typeface="Verdana"/>
                <a:sym typeface="Verdana"/>
              </a:rPr>
              <a:t>Elevated first level and adjacent sunken gardens provide flood resilience</a:t>
            </a:r>
            <a:br>
              <a:rPr lang="en-US" sz="1400" dirty="0">
                <a:latin typeface="Verdana"/>
                <a:ea typeface="Verdana"/>
                <a:cs typeface="Verdana"/>
                <a:sym typeface="Verdana"/>
              </a:rPr>
            </a:b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428625" lvl="0" indent="-39420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-US" sz="1400" dirty="0">
                <a:latin typeface="Verdana"/>
                <a:ea typeface="Verdana"/>
                <a:cs typeface="Verdana"/>
                <a:sym typeface="Verdana"/>
              </a:rPr>
              <a:t>PV and energy storage provide capability for off grid operation during  outage event</a:t>
            </a:r>
            <a:br>
              <a:rPr lang="en-US" sz="1400" dirty="0">
                <a:latin typeface="Verdana"/>
                <a:ea typeface="Verdana"/>
                <a:cs typeface="Verdana"/>
                <a:sym typeface="Verdana"/>
              </a:rPr>
            </a:b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428625" lvl="0" indent="-39420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-US" sz="1400" dirty="0">
                <a:latin typeface="Verdana"/>
                <a:ea typeface="Verdana"/>
                <a:cs typeface="Verdana"/>
                <a:sym typeface="Verdana"/>
              </a:rPr>
              <a:t>Rainwater storage and on-site water treatment provide freshwater resilience </a:t>
            </a:r>
            <a:br>
              <a:rPr lang="en-US" sz="1400" dirty="0">
                <a:latin typeface="Verdana"/>
                <a:ea typeface="Verdana"/>
                <a:cs typeface="Verdana"/>
                <a:sym typeface="Verdana"/>
              </a:rPr>
            </a:b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428625" lvl="0" indent="-39420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-US" sz="1400" dirty="0">
                <a:latin typeface="Verdana"/>
                <a:ea typeface="Verdana"/>
                <a:cs typeface="Verdana"/>
                <a:sym typeface="Verdana"/>
              </a:rPr>
              <a:t>Prefab modular design provides greater quality control of structure than traditional stick frame construction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2" name="Google Shape;402;gf767a58aaa_0_30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03" name="Google Shape;403;gf767a58aaa_0_30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4" name="Google Shape;404;gf767a58aa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7976" y="4223950"/>
            <a:ext cx="3369925" cy="17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f767a58aaa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00" y="3439763"/>
            <a:ext cx="7277100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gf76cd21fb2_2_0"/>
          <p:cNvPicPr preferRelativeResize="0"/>
          <p:nvPr/>
        </p:nvPicPr>
        <p:blipFill rotWithShape="1">
          <a:blip r:embed="rId3">
            <a:alphaModFix/>
          </a:blip>
          <a:srcRect l="4530" t="2839" r="7503" b="2829"/>
          <a:stretch/>
        </p:blipFill>
        <p:spPr>
          <a:xfrm>
            <a:off x="23150" y="564325"/>
            <a:ext cx="11761152" cy="588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f76cd21fb2_2_0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13" name="Google Shape;413;gf76cd21fb2_2_0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4" name="Google Shape;414;gf76cd21fb2_2_0"/>
          <p:cNvSpPr txBox="1">
            <a:spLocks noGrp="1"/>
          </p:cNvSpPr>
          <p:nvPr>
            <p:ph type="ctrTitle"/>
          </p:nvPr>
        </p:nvSpPr>
        <p:spPr>
          <a:xfrm>
            <a:off x="2887049" y="-2"/>
            <a:ext cx="64179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Materials &amp; Construction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76402c279_0_46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Innovation in Construction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1" name="Google Shape;421;gf76402c279_0_46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22" name="Google Shape;422;gf76402c279_0_46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3" name="Google Shape;423;gf76402c279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0600" y="1642650"/>
            <a:ext cx="6052389" cy="38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f76402c279_0_46"/>
          <p:cNvPicPr preferRelativeResize="0"/>
          <p:nvPr/>
        </p:nvPicPr>
        <p:blipFill rotWithShape="1">
          <a:blip r:embed="rId4">
            <a:alphaModFix/>
          </a:blip>
          <a:srcRect l="14646" r="41487"/>
          <a:stretch/>
        </p:blipFill>
        <p:spPr>
          <a:xfrm>
            <a:off x="2192575" y="1174000"/>
            <a:ext cx="3652803" cy="468434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f76402c279_0_46"/>
          <p:cNvSpPr txBox="1">
            <a:spLocks noGrp="1"/>
          </p:cNvSpPr>
          <p:nvPr>
            <p:ph type="ctrTitle"/>
          </p:nvPr>
        </p:nvSpPr>
        <p:spPr>
          <a:xfrm>
            <a:off x="239775" y="1642638"/>
            <a:ext cx="12645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PV Structure</a:t>
            </a:r>
            <a:endParaRPr sz="12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26" name="Google Shape;426;gf76402c279_0_46"/>
          <p:cNvCxnSpPr>
            <a:stCxn id="425" idx="3"/>
          </p:cNvCxnSpPr>
          <p:nvPr/>
        </p:nvCxnSpPr>
        <p:spPr>
          <a:xfrm rot="10800000" flipH="1">
            <a:off x="1504275" y="1627338"/>
            <a:ext cx="1482900" cy="144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27" name="Google Shape;427;gf76402c279_0_46"/>
          <p:cNvSpPr txBox="1">
            <a:spLocks noGrp="1"/>
          </p:cNvSpPr>
          <p:nvPr>
            <p:ph type="ctrTitle"/>
          </p:nvPr>
        </p:nvSpPr>
        <p:spPr>
          <a:xfrm>
            <a:off x="239775" y="2318125"/>
            <a:ext cx="1434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Modular Dwelling Unit</a:t>
            </a:r>
            <a:endParaRPr sz="12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28" name="Google Shape;428;gf76402c279_0_46"/>
          <p:cNvCxnSpPr>
            <a:stCxn id="427" idx="3"/>
          </p:cNvCxnSpPr>
          <p:nvPr/>
        </p:nvCxnSpPr>
        <p:spPr>
          <a:xfrm rot="10800000" flipH="1">
            <a:off x="1673775" y="2385925"/>
            <a:ext cx="1482900" cy="144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29" name="Google Shape;429;gf76402c279_0_46"/>
          <p:cNvSpPr txBox="1">
            <a:spLocks noGrp="1"/>
          </p:cNvSpPr>
          <p:nvPr>
            <p:ph type="ctrTitle"/>
          </p:nvPr>
        </p:nvSpPr>
        <p:spPr>
          <a:xfrm>
            <a:off x="239775" y="3818875"/>
            <a:ext cx="1434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Prefabricated Circulation</a:t>
            </a:r>
            <a:endParaRPr sz="12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30" name="Google Shape;430;gf76402c279_0_46"/>
          <p:cNvCxnSpPr>
            <a:stCxn id="429" idx="3"/>
          </p:cNvCxnSpPr>
          <p:nvPr/>
        </p:nvCxnSpPr>
        <p:spPr>
          <a:xfrm>
            <a:off x="1673775" y="4031275"/>
            <a:ext cx="2429400" cy="199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31" name="Google Shape;431;gf76402c279_0_46"/>
          <p:cNvSpPr txBox="1">
            <a:spLocks noGrp="1"/>
          </p:cNvSpPr>
          <p:nvPr>
            <p:ph type="ctrTitle"/>
          </p:nvPr>
        </p:nvSpPr>
        <p:spPr>
          <a:xfrm>
            <a:off x="239775" y="4799150"/>
            <a:ext cx="17478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Unitized Foundation</a:t>
            </a:r>
            <a:endParaRPr sz="12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(Decoupled Thermal Mass)</a:t>
            </a:r>
            <a:endParaRPr sz="12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32" name="Google Shape;432;gf76402c279_0_46"/>
          <p:cNvCxnSpPr>
            <a:stCxn id="431" idx="3"/>
          </p:cNvCxnSpPr>
          <p:nvPr/>
        </p:nvCxnSpPr>
        <p:spPr>
          <a:xfrm rot="10800000" flipH="1">
            <a:off x="1987575" y="4591250"/>
            <a:ext cx="1139100" cy="503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f67963ee93_0_4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39" name="Google Shape;439;gf67963ee93_0_4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0" name="Google Shape;440;gf67963ee93_0_4"/>
          <p:cNvPicPr preferRelativeResize="0"/>
          <p:nvPr/>
        </p:nvPicPr>
        <p:blipFill rotWithShape="1">
          <a:blip r:embed="rId3">
            <a:alphaModFix/>
          </a:blip>
          <a:srcRect t="10080"/>
          <a:stretch/>
        </p:blipFill>
        <p:spPr>
          <a:xfrm>
            <a:off x="656282" y="949100"/>
            <a:ext cx="10879437" cy="52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f67963ee93_0_4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Realized Embodied Carbon by Material Category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f75e3e2e61_0_117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48" name="Google Shape;448;gf75e3e2e61_0_117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9" name="Google Shape;449;gf75e3e2e61_0_117"/>
          <p:cNvPicPr preferRelativeResize="0"/>
          <p:nvPr/>
        </p:nvPicPr>
        <p:blipFill rotWithShape="1">
          <a:blip r:embed="rId3">
            <a:alphaModFix/>
          </a:blip>
          <a:srcRect t="4870"/>
          <a:stretch/>
        </p:blipFill>
        <p:spPr>
          <a:xfrm>
            <a:off x="1446075" y="1015187"/>
            <a:ext cx="8754451" cy="515091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f75e3e2e61_0_117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Cumulative Carbon Emissions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gf76cd21fb2_5_3"/>
          <p:cNvPicPr preferRelativeResize="0"/>
          <p:nvPr/>
        </p:nvPicPr>
        <p:blipFill rotWithShape="1">
          <a:blip r:embed="rId3">
            <a:alphaModFix/>
          </a:blip>
          <a:srcRect l="5975" t="7768" r="6282" b="2108"/>
          <a:stretch/>
        </p:blipFill>
        <p:spPr>
          <a:xfrm>
            <a:off x="150650" y="917666"/>
            <a:ext cx="11698074" cy="5608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f76cd21fb2_5_3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58" name="Google Shape;458;gf76cd21fb2_5_3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9" name="Google Shape;459;gf76cd21fb2_5_3"/>
          <p:cNvSpPr txBox="1">
            <a:spLocks noGrp="1"/>
          </p:cNvSpPr>
          <p:nvPr>
            <p:ph type="ctrTitle"/>
          </p:nvPr>
        </p:nvSpPr>
        <p:spPr>
          <a:xfrm>
            <a:off x="3186444" y="-1"/>
            <a:ext cx="58191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3600" dirty="0">
                <a:latin typeface="Verdana"/>
                <a:ea typeface="Verdana"/>
                <a:cs typeface="Verdana"/>
                <a:sym typeface="Verdana"/>
              </a:rPr>
              <a:t>Water Balance</a:t>
            </a:r>
            <a:endParaRPr sz="36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Google Shape;460;gf76cd21fb2_5_3"/>
          <p:cNvSpPr txBox="1">
            <a:spLocks noGrp="1"/>
          </p:cNvSpPr>
          <p:nvPr>
            <p:ph type="ctrTitle"/>
          </p:nvPr>
        </p:nvSpPr>
        <p:spPr>
          <a:xfrm>
            <a:off x="966075" y="4183600"/>
            <a:ext cx="1209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1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1,166,639 gal</a:t>
            </a:r>
            <a:endParaRPr sz="11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1" name="Google Shape;461;gf76cd21fb2_5_3"/>
          <p:cNvSpPr txBox="1">
            <a:spLocks noGrp="1"/>
          </p:cNvSpPr>
          <p:nvPr>
            <p:ph type="ctrTitle"/>
          </p:nvPr>
        </p:nvSpPr>
        <p:spPr>
          <a:xfrm>
            <a:off x="7134300" y="5397525"/>
            <a:ext cx="2145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100" dirty="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771,242 gal/yr captured</a:t>
            </a:r>
            <a:endParaRPr sz="1100" dirty="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100" dirty="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69,444 gal cistern</a:t>
            </a:r>
            <a:endParaRPr sz="1100" dirty="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gf76cd21fb2_5_3"/>
          <p:cNvSpPr txBox="1">
            <a:spLocks noGrp="1"/>
          </p:cNvSpPr>
          <p:nvPr>
            <p:ph type="ctrTitle"/>
          </p:nvPr>
        </p:nvSpPr>
        <p:spPr>
          <a:xfrm>
            <a:off x="10615571" y="2649677"/>
            <a:ext cx="1209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1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935,973 gal</a:t>
            </a:r>
            <a:endParaRPr sz="11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3" name="Google Shape;463;gf76cd21fb2_5_3"/>
          <p:cNvSpPr txBox="1">
            <a:spLocks noGrp="1"/>
          </p:cNvSpPr>
          <p:nvPr>
            <p:ph type="ctrTitle"/>
          </p:nvPr>
        </p:nvSpPr>
        <p:spPr>
          <a:xfrm>
            <a:off x="10591717" y="3803948"/>
            <a:ext cx="1209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1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1,332,716 gal</a:t>
            </a:r>
            <a:endParaRPr sz="11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f75e3e2e61_0_149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70" name="Google Shape;470;gf75e3e2e61_0_149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1" name="Google Shape;471;gf75e3e2e61_0_149"/>
          <p:cNvPicPr preferRelativeResize="0"/>
          <p:nvPr/>
        </p:nvPicPr>
        <p:blipFill rotWithShape="1">
          <a:blip r:embed="rId3">
            <a:alphaModFix/>
          </a:blip>
          <a:srcRect t="5624"/>
          <a:stretch/>
        </p:blipFill>
        <p:spPr>
          <a:xfrm>
            <a:off x="665600" y="1330212"/>
            <a:ext cx="10717550" cy="44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f75e3e2e61_0_149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 dirty="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Annual Water Balance Results</a:t>
            </a:r>
            <a:endParaRPr sz="1800" dirty="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75e3e2e61_0_95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Modeling Practices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Google Shape;479;gf75e3e2e61_0_95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80" name="Google Shape;480;gf75e3e2e61_0_95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1" name="Google Shape;481;gf75e3e2e61_0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25" y="279512"/>
            <a:ext cx="10895539" cy="62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76cd21fb2_7_27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121" name="Google Shape;121;gf76cd21fb2_7_27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" name="Google Shape;122;gf76cd21fb2_7_27"/>
          <p:cNvSpPr txBox="1"/>
          <p:nvPr/>
        </p:nvSpPr>
        <p:spPr>
          <a:xfrm>
            <a:off x="359200" y="7190600"/>
            <a:ext cx="4923600" cy="2586000"/>
          </a:xfrm>
          <a:prstGeom prst="rect">
            <a:avLst/>
          </a:prstGeom>
          <a:solidFill>
            <a:srgbClr val="FFFFFF">
              <a:alpha val="747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Project Goals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Minimize the carbon footprint for the development both from the construction and operational side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Maximize the use of passive design strategies to increase the thermal, visual, and air quality experience of the space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Use of next-generation materials to develop low-maintenance, resilient solutions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Use of landscape and building articulation to engage with the community at large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4" name="Google Shape;124;gf76cd21fb2_7_27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Project Goals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5" name="Google Shape;125;gf76cd21fb2_7_27"/>
          <p:cNvSpPr txBox="1"/>
          <p:nvPr/>
        </p:nvSpPr>
        <p:spPr>
          <a:xfrm>
            <a:off x="499225" y="1848775"/>
            <a:ext cx="32799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GOAL 1</a:t>
            </a:r>
            <a:b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Develop an assisted living community that integrates with and strengthens the community at large.</a:t>
            </a:r>
            <a:b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  <p:sp>
        <p:nvSpPr>
          <p:cNvPr id="126" name="Google Shape;126;gf76cd21fb2_7_27"/>
          <p:cNvSpPr txBox="1"/>
          <p:nvPr/>
        </p:nvSpPr>
        <p:spPr>
          <a:xfrm>
            <a:off x="4384350" y="1817875"/>
            <a:ext cx="3423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GOAL 2</a:t>
            </a:r>
            <a:b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Maximize the use of passive design strategies to increase the thermal, visual, and air quality experience of the space</a:t>
            </a:r>
            <a:endParaRPr/>
          </a:p>
        </p:txBody>
      </p:sp>
      <p:sp>
        <p:nvSpPr>
          <p:cNvPr id="127" name="Google Shape;127;gf76cd21fb2_7_27"/>
          <p:cNvSpPr txBox="1"/>
          <p:nvPr/>
        </p:nvSpPr>
        <p:spPr>
          <a:xfrm>
            <a:off x="8520875" y="1817863"/>
            <a:ext cx="30000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GOAL 3</a:t>
            </a:r>
            <a:b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Limit or eliminate active cooling systems and complicated environmental controls</a:t>
            </a:r>
            <a:endParaRPr/>
          </a:p>
        </p:txBody>
      </p:sp>
      <p:sp>
        <p:nvSpPr>
          <p:cNvPr id="128" name="Google Shape;128;gf76cd21fb2_7_27"/>
          <p:cNvSpPr txBox="1"/>
          <p:nvPr/>
        </p:nvSpPr>
        <p:spPr>
          <a:xfrm>
            <a:off x="1604440" y="4798838"/>
            <a:ext cx="36765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GOAL 4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Use of next-generation materials to develop replicable low-maintenance, resilient solutions</a:t>
            </a:r>
            <a:endParaRPr/>
          </a:p>
        </p:txBody>
      </p:sp>
      <p:sp>
        <p:nvSpPr>
          <p:cNvPr id="129" name="Google Shape;129;gf76cd21fb2_7_27"/>
          <p:cNvSpPr txBox="1"/>
          <p:nvPr/>
        </p:nvSpPr>
        <p:spPr>
          <a:xfrm>
            <a:off x="6896765" y="4798838"/>
            <a:ext cx="36765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GOAL 5</a:t>
            </a:r>
            <a:b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Minimize the carbon footprint for the development from both the construction and operational side</a:t>
            </a:r>
            <a:endParaRPr/>
          </a:p>
        </p:txBody>
      </p:sp>
      <p:sp>
        <p:nvSpPr>
          <p:cNvPr id="130" name="Google Shape;130;gf76cd21fb2_7_27"/>
          <p:cNvSpPr/>
          <p:nvPr/>
        </p:nvSpPr>
        <p:spPr>
          <a:xfrm>
            <a:off x="1638025" y="728421"/>
            <a:ext cx="1002300" cy="10023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f76cd21fb2_7_27"/>
          <p:cNvSpPr/>
          <p:nvPr/>
        </p:nvSpPr>
        <p:spPr>
          <a:xfrm>
            <a:off x="2941550" y="3771493"/>
            <a:ext cx="1002300" cy="10023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f76cd21fb2_7_27"/>
          <p:cNvSpPr/>
          <p:nvPr/>
        </p:nvSpPr>
        <p:spPr>
          <a:xfrm>
            <a:off x="8233875" y="3776213"/>
            <a:ext cx="1002300" cy="10023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f76cd21fb2_7_27"/>
          <p:cNvSpPr/>
          <p:nvPr/>
        </p:nvSpPr>
        <p:spPr>
          <a:xfrm>
            <a:off x="5594850" y="770275"/>
            <a:ext cx="1002300" cy="10023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f76cd21fb2_7_27"/>
          <p:cNvSpPr/>
          <p:nvPr/>
        </p:nvSpPr>
        <p:spPr>
          <a:xfrm>
            <a:off x="9519725" y="770275"/>
            <a:ext cx="1002300" cy="10023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gf76cd21fb2_7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9536" y="785808"/>
            <a:ext cx="922678" cy="97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f76cd21fb2_7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900" y="850272"/>
            <a:ext cx="800200" cy="84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f76cd21fb2_7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2600" y="3853693"/>
            <a:ext cx="800200" cy="8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f76cd21fb2_7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8800" y="3912925"/>
            <a:ext cx="692450" cy="7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f76cd21fb2_7_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9075" y="808419"/>
            <a:ext cx="800200" cy="842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f76402c279_0_0"/>
          <p:cNvSpPr/>
          <p:nvPr/>
        </p:nvSpPr>
        <p:spPr>
          <a:xfrm>
            <a:off x="866613" y="666950"/>
            <a:ext cx="5493600" cy="5493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EFEFEF"/>
              </a:gs>
            </a:gsLst>
            <a:lin ang="5400012" scaled="0"/>
          </a:gra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8" name="Google Shape;488;gf76402c27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650" y="3757175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89" name="Google Shape;489;gf76402c279_0_0"/>
          <p:cNvSpPr/>
          <p:nvPr/>
        </p:nvSpPr>
        <p:spPr>
          <a:xfrm>
            <a:off x="5298850" y="666950"/>
            <a:ext cx="5493600" cy="54936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EFEFEF"/>
              </a:gs>
            </a:gsLst>
            <a:lin ang="5400012" scaled="0"/>
          </a:gra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f76402c279_0_0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Team Composition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1" name="Google Shape;491;gf76402c279_0_0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92" name="Google Shape;492;gf76402c279_0_0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3" name="Google Shape;493;gf76402c27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7550" y="1022606"/>
            <a:ext cx="1276500" cy="48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f76402c27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4725" y="1036994"/>
            <a:ext cx="1141838" cy="6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f76402c279_0_0"/>
          <p:cNvPicPr preferRelativeResize="0"/>
          <p:nvPr/>
        </p:nvPicPr>
        <p:blipFill rotWithShape="1">
          <a:blip r:embed="rId6">
            <a:alphaModFix/>
          </a:blip>
          <a:srcRect l="12664" t="4664" r="12664" b="33963"/>
          <a:stretch/>
        </p:blipFill>
        <p:spPr>
          <a:xfrm>
            <a:off x="6592538" y="1741669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</p:pic>
      <p:pic>
        <p:nvPicPr>
          <p:cNvPr id="496" name="Google Shape;496;gf76402c279_0_0"/>
          <p:cNvPicPr preferRelativeResize="0"/>
          <p:nvPr/>
        </p:nvPicPr>
        <p:blipFill rotWithShape="1">
          <a:blip r:embed="rId7">
            <a:alphaModFix/>
          </a:blip>
          <a:srcRect l="27384" t="3023" r="33566" b="59324"/>
          <a:stretch/>
        </p:blipFill>
        <p:spPr>
          <a:xfrm>
            <a:off x="6592538" y="3700038"/>
            <a:ext cx="1323600" cy="12765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4000"/>
              </a:srgbClr>
            </a:outerShdw>
          </a:effectLst>
        </p:spPr>
      </p:pic>
      <p:pic>
        <p:nvPicPr>
          <p:cNvPr id="497" name="Google Shape;497;gf76402c279_0_0"/>
          <p:cNvPicPr preferRelativeResize="0"/>
          <p:nvPr/>
        </p:nvPicPr>
        <p:blipFill rotWithShape="1">
          <a:blip r:embed="rId8">
            <a:alphaModFix/>
          </a:blip>
          <a:srcRect t="2993" b="18629"/>
          <a:stretch/>
        </p:blipFill>
        <p:spPr>
          <a:xfrm>
            <a:off x="8238319" y="1718119"/>
            <a:ext cx="1323600" cy="13236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pic>
      <p:pic>
        <p:nvPicPr>
          <p:cNvPr id="498" name="Google Shape;498;gf76402c279_0_0"/>
          <p:cNvPicPr preferRelativeResize="0"/>
          <p:nvPr/>
        </p:nvPicPr>
        <p:blipFill rotWithShape="1">
          <a:blip r:embed="rId9">
            <a:alphaModFix/>
          </a:blip>
          <a:srcRect b="22438"/>
          <a:stretch/>
        </p:blipFill>
        <p:spPr>
          <a:xfrm>
            <a:off x="8194669" y="3632838"/>
            <a:ext cx="1410900" cy="14109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99" name="Google Shape;499;gf76402c279_0_0"/>
          <p:cNvSpPr txBox="1"/>
          <p:nvPr/>
        </p:nvSpPr>
        <p:spPr>
          <a:xfrm>
            <a:off x="7942200" y="3017763"/>
            <a:ext cx="186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Annie Kwon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Architect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0" name="Google Shape;500;gf76402c279_0_0"/>
          <p:cNvSpPr txBox="1"/>
          <p:nvPr/>
        </p:nvSpPr>
        <p:spPr>
          <a:xfrm>
            <a:off x="6320450" y="3017763"/>
            <a:ext cx="186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Chris Sharples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Principal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gf76402c279_0_0"/>
          <p:cNvSpPr txBox="1"/>
          <p:nvPr/>
        </p:nvSpPr>
        <p:spPr>
          <a:xfrm>
            <a:off x="7922625" y="5065325"/>
            <a:ext cx="188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Berardo Matalucci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Environmental</a:t>
            </a:r>
            <a:b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Design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gf76402c279_0_0"/>
          <p:cNvSpPr txBox="1"/>
          <p:nvPr/>
        </p:nvSpPr>
        <p:spPr>
          <a:xfrm>
            <a:off x="6300875" y="5071575"/>
            <a:ext cx="186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Jessie Li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Designer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3" name="Google Shape;503;gf76402c279_0_0"/>
          <p:cNvPicPr preferRelativeResize="0"/>
          <p:nvPr/>
        </p:nvPicPr>
        <p:blipFill rotWithShape="1">
          <a:blip r:embed="rId10">
            <a:alphaModFix/>
          </a:blip>
          <a:srcRect l="22875" t="4784" r="14503" b="32594"/>
          <a:stretch/>
        </p:blipFill>
        <p:spPr>
          <a:xfrm>
            <a:off x="1978038" y="1717519"/>
            <a:ext cx="1323600" cy="13248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04" name="Google Shape;504;gf76402c279_0_0"/>
          <p:cNvSpPr txBox="1"/>
          <p:nvPr/>
        </p:nvSpPr>
        <p:spPr>
          <a:xfrm>
            <a:off x="1705938" y="3017763"/>
            <a:ext cx="1867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Forest Tainer-Gesner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Project Lead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5" name="Google Shape;505;gf76402c279_0_0"/>
          <p:cNvSpPr txBox="1"/>
          <p:nvPr/>
        </p:nvSpPr>
        <p:spPr>
          <a:xfrm>
            <a:off x="3410988" y="3017763"/>
            <a:ext cx="186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Alan Shepherd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Coach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6" name="Google Shape;506;gf76402c279_0_0"/>
          <p:cNvSpPr txBox="1"/>
          <p:nvPr/>
        </p:nvSpPr>
        <p:spPr>
          <a:xfrm>
            <a:off x="3435788" y="5122463"/>
            <a:ext cx="188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Kirsten Robinson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Designer &amp;</a:t>
            </a:r>
            <a:b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Modeler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7" name="Google Shape;507;gf76402c279_0_0"/>
          <p:cNvSpPr txBox="1"/>
          <p:nvPr/>
        </p:nvSpPr>
        <p:spPr>
          <a:xfrm>
            <a:off x="1661638" y="5128713"/>
            <a:ext cx="1867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Verdana"/>
                <a:ea typeface="Verdana"/>
                <a:cs typeface="Verdana"/>
                <a:sym typeface="Verdana"/>
              </a:rPr>
              <a:t>Chrissa Turley</a:t>
            </a:r>
            <a:br>
              <a:rPr lang="en-US" sz="12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Designer &amp;</a:t>
            </a:r>
            <a:b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20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Modeler</a:t>
            </a:r>
            <a:endParaRPr sz="120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8" name="Google Shape;508;gf76402c279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98300" y="1718119"/>
            <a:ext cx="1323600" cy="13236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9" name="Google Shape;509;gf76402c279_0_0"/>
          <p:cNvPicPr preferRelativeResize="0"/>
          <p:nvPr/>
        </p:nvPicPr>
        <p:blipFill rotWithShape="1">
          <a:blip r:embed="rId12">
            <a:alphaModFix/>
          </a:blip>
          <a:srcRect l="26786" t="7656" r="26790" b="57527"/>
          <a:stretch/>
        </p:blipFill>
        <p:spPr>
          <a:xfrm>
            <a:off x="1933750" y="3733625"/>
            <a:ext cx="1323600" cy="1323600"/>
          </a:xfrm>
          <a:prstGeom prst="ellipse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f76402c279_0_12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516" name="Google Shape;516;gf76402c279_0_12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517" name="Google Shape;517;gf76402c279_0_12"/>
          <p:cNvGraphicFramePr/>
          <p:nvPr/>
        </p:nvGraphicFramePr>
        <p:xfrm>
          <a:off x="569333" y="1367205"/>
          <a:ext cx="8823950" cy="3021400"/>
        </p:xfrm>
        <a:graphic>
          <a:graphicData uri="http://schemas.openxmlformats.org/drawingml/2006/table">
            <a:tbl>
              <a:tblPr>
                <a:noFill/>
                <a:tableStyleId>{20EEC7A4-F0BB-4D99-BA3D-342461CF743E}</a:tableStyleId>
              </a:tblPr>
              <a:tblGrid>
                <a:gridCol w="496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i="0" u="none" strike="noStrike" cap="non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6350" marR="6350" marT="635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IP</a:t>
                      </a:r>
                      <a:endParaRPr sz="1600" b="1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635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</a:t>
                      </a:r>
                      <a:endParaRPr sz="1600" b="1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635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Total Energy Use [kBtu - kWh]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1,555,372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          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455,835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Total Water Use [gal - Liter]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2,467,467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          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1,346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Total Onsite Production [kBtu - kWh]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1,914,794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        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561,171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Total Energy &amp; Water Cost [$]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-$53,271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          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-$53,271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Total Site EUI [kBtu/ft</a:t>
                      </a:r>
                      <a:r>
                        <a:rPr lang="en-US" sz="1500" u="none" strike="noStrike" cap="none" baseline="30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– kWh/m</a:t>
                      </a:r>
                      <a:r>
                        <a:rPr lang="en-US" sz="1500" baseline="30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]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20.7</a:t>
                      </a:r>
                      <a:endParaRPr sz="150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65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Total CUI 2030 [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kg CO</a:t>
                      </a:r>
                      <a:r>
                        <a:rPr lang="en-US" sz="1500" baseline="-25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/ft</a:t>
                      </a:r>
                      <a:r>
                        <a:rPr lang="en-US" sz="1500" baseline="30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– 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kg CO</a:t>
                      </a:r>
                      <a:r>
                        <a:rPr lang="en-US" sz="1500" baseline="-25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/m</a:t>
                      </a:r>
                      <a:r>
                        <a:rPr lang="en-US" sz="1500" baseline="30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]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4.4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47.4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Total CUI 2050 [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kg CO</a:t>
                      </a:r>
                      <a:r>
                        <a:rPr lang="en-US" sz="1500" baseline="-25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e/ft</a:t>
                      </a:r>
                      <a:r>
                        <a:rPr lang="en-US" sz="1500" baseline="30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– 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kg CO</a:t>
                      </a:r>
                      <a:r>
                        <a:rPr lang="en-US" sz="1500" baseline="-25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/m</a:t>
                      </a:r>
                      <a:r>
                        <a:rPr lang="en-US" sz="1500" baseline="30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  <a:r>
                        <a:rPr lang="en-US" sz="15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]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-11.3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-121.3</a:t>
                      </a:r>
                      <a:endParaRPr sz="150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" marR="6350" marT="9125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18" name="Google Shape;518;gf76402c279_0_12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Results Summary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767a58aaa_0_30"/>
          <p:cNvSpPr txBox="1">
            <a:spLocks noGrp="1"/>
          </p:cNvSpPr>
          <p:nvPr>
            <p:ph type="ctrTitle"/>
          </p:nvPr>
        </p:nvSpPr>
        <p:spPr>
          <a:xfrm>
            <a:off x="2887062" y="-2"/>
            <a:ext cx="64179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3600" dirty="0">
                <a:latin typeface="Verdana"/>
                <a:ea typeface="Verdana"/>
                <a:cs typeface="Verdana"/>
                <a:sym typeface="Verdana"/>
              </a:rPr>
              <a:t>Conclusions</a:t>
            </a:r>
            <a:endParaRPr sz="36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1" name="Google Shape;401;gf767a58aaa_0_30"/>
          <p:cNvSpPr txBox="1">
            <a:spLocks noGrp="1"/>
          </p:cNvSpPr>
          <p:nvPr>
            <p:ph type="subTitle" idx="1"/>
          </p:nvPr>
        </p:nvSpPr>
        <p:spPr>
          <a:xfrm>
            <a:off x="2537146" y="1392523"/>
            <a:ext cx="7117707" cy="223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8625" lvl="0" indent="-39420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Lessons Learned</a:t>
            </a:r>
            <a:br>
              <a:rPr lang="en-US" sz="2000" dirty="0">
                <a:latin typeface="Verdana"/>
                <a:ea typeface="Verdana"/>
                <a:cs typeface="Verdana"/>
                <a:sym typeface="Verdana"/>
              </a:rPr>
            </a:b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marL="428625" lvl="0" indent="-39420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Key Innovations</a:t>
            </a:r>
            <a:br>
              <a:rPr lang="en-US" sz="2000" dirty="0">
                <a:latin typeface="Verdana"/>
                <a:ea typeface="Verdana"/>
                <a:cs typeface="Verdana"/>
                <a:sym typeface="Verdana"/>
              </a:rPr>
            </a:b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marL="428625" lvl="0" indent="-39420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•"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Future Studies</a:t>
            </a:r>
            <a:endParaRPr sz="20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2" name="Google Shape;402;gf767a58aaa_0_30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403" name="Google Shape;403;gf767a58aaa_0_30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50479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gfd058d407e_0_21"/>
          <p:cNvPicPr preferRelativeResize="0"/>
          <p:nvPr/>
        </p:nvPicPr>
        <p:blipFill rotWithShape="1">
          <a:blip r:embed="rId3">
            <a:alphaModFix/>
          </a:blip>
          <a:srcRect t="17370" b="7627"/>
          <a:stretch/>
        </p:blipFill>
        <p:spPr>
          <a:xfrm>
            <a:off x="0" y="1275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fd058d407e_0_21"/>
          <p:cNvSpPr/>
          <p:nvPr/>
        </p:nvSpPr>
        <p:spPr>
          <a:xfrm>
            <a:off x="0" y="0"/>
            <a:ext cx="12192000" cy="6877200"/>
          </a:xfrm>
          <a:prstGeom prst="rect">
            <a:avLst/>
          </a:prstGeom>
          <a:solidFill>
            <a:srgbClr val="494949">
              <a:alpha val="45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fd058d407e_0_21"/>
          <p:cNvSpPr txBox="1">
            <a:spLocks noGrp="1"/>
          </p:cNvSpPr>
          <p:nvPr>
            <p:ph type="subTitle" idx="1"/>
          </p:nvPr>
        </p:nvSpPr>
        <p:spPr>
          <a:xfrm>
            <a:off x="239775" y="2412550"/>
            <a:ext cx="5671500" cy="1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6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Thank You</a:t>
            </a:r>
            <a:endParaRPr sz="6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76cd21fb2_5_31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146" name="Google Shape;146;gf76cd21fb2_5_31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gf76cd21fb2_5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150" y="2522450"/>
            <a:ext cx="8554474" cy="21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f76cd21fb2_5_31"/>
          <p:cNvSpPr txBox="1">
            <a:spLocks noGrp="1"/>
          </p:cNvSpPr>
          <p:nvPr>
            <p:ph type="ctrTitle"/>
          </p:nvPr>
        </p:nvSpPr>
        <p:spPr>
          <a:xfrm>
            <a:off x="6774900" y="1370000"/>
            <a:ext cx="42087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24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Local Context</a:t>
            </a:r>
            <a:endParaRPr sz="24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f76402c279_0_33"/>
          <p:cNvPicPr preferRelativeResize="0"/>
          <p:nvPr/>
        </p:nvPicPr>
        <p:blipFill rotWithShape="1">
          <a:blip r:embed="rId3">
            <a:alphaModFix/>
          </a:blip>
          <a:srcRect l="25600"/>
          <a:stretch/>
        </p:blipFill>
        <p:spPr>
          <a:xfrm>
            <a:off x="1647525" y="726275"/>
            <a:ext cx="9071073" cy="50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f76402c279_0_33"/>
          <p:cNvSpPr txBox="1">
            <a:spLocks noGrp="1"/>
          </p:cNvSpPr>
          <p:nvPr>
            <p:ph type="ctrTitle"/>
          </p:nvPr>
        </p:nvSpPr>
        <p:spPr>
          <a:xfrm>
            <a:off x="6774900" y="1370000"/>
            <a:ext cx="42087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24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Town of Punta Santiago</a:t>
            </a:r>
            <a:endParaRPr sz="24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Google Shape;156;gf76402c279_0_33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157" name="Google Shape;157;gf76402c279_0_33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75e3e2e61_0_43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Learning from the Vernacular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4" name="Google Shape;164;gf75e3e2e61_0_43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165" name="Google Shape;165;gf75e3e2e61_0_43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6" name="Google Shape;166;gf75e3e2e61_0_43"/>
          <p:cNvPicPr preferRelativeResize="0"/>
          <p:nvPr/>
        </p:nvPicPr>
        <p:blipFill rotWithShape="1">
          <a:blip r:embed="rId3">
            <a:alphaModFix/>
          </a:blip>
          <a:srcRect t="20217" b="24239"/>
          <a:stretch/>
        </p:blipFill>
        <p:spPr>
          <a:xfrm>
            <a:off x="0" y="1386350"/>
            <a:ext cx="12192026" cy="38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f75e3e2e61_0_43"/>
          <p:cNvSpPr txBox="1">
            <a:spLocks noGrp="1"/>
          </p:cNvSpPr>
          <p:nvPr>
            <p:ph type="ctrTitle"/>
          </p:nvPr>
        </p:nvSpPr>
        <p:spPr>
          <a:xfrm>
            <a:off x="974475" y="4178350"/>
            <a:ext cx="33435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Raised Massing, Shading, and Breezeways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" name="Google Shape;168;gf75e3e2e61_0_43"/>
          <p:cNvSpPr txBox="1">
            <a:spLocks noGrp="1"/>
          </p:cNvSpPr>
          <p:nvPr>
            <p:ph type="ctrTitle"/>
          </p:nvPr>
        </p:nvSpPr>
        <p:spPr>
          <a:xfrm>
            <a:off x="7141750" y="4178350"/>
            <a:ext cx="38325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Public/Private Dimensions in Traditional Housing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f75e3e2e61_0_184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Climate Responsive Design - Inspirations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gf75e3e2e61_0_184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176" name="Google Shape;176;gf75e3e2e61_0_184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7" name="Google Shape;177;gf75e3e2e61_0_184"/>
          <p:cNvPicPr preferRelativeResize="0"/>
          <p:nvPr/>
        </p:nvPicPr>
        <p:blipFill rotWithShape="1">
          <a:blip r:embed="rId3">
            <a:alphaModFix/>
          </a:blip>
          <a:srcRect t="8122" r="36065"/>
          <a:stretch/>
        </p:blipFill>
        <p:spPr>
          <a:xfrm>
            <a:off x="105983" y="1340750"/>
            <a:ext cx="6000601" cy="37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f75e3e2e61_0_184"/>
          <p:cNvPicPr preferRelativeResize="0"/>
          <p:nvPr/>
        </p:nvPicPr>
        <p:blipFill rotWithShape="1">
          <a:blip r:embed="rId4">
            <a:alphaModFix/>
          </a:blip>
          <a:srcRect b="11785"/>
          <a:stretch/>
        </p:blipFill>
        <p:spPr>
          <a:xfrm>
            <a:off x="8872133" y="1340750"/>
            <a:ext cx="3205900" cy="18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f75e3e2e61_0_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2132" y="3333429"/>
            <a:ext cx="3205901" cy="177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f75e3e2e61_0_184"/>
          <p:cNvPicPr preferRelativeResize="0"/>
          <p:nvPr/>
        </p:nvPicPr>
        <p:blipFill rotWithShape="1">
          <a:blip r:embed="rId3">
            <a:alphaModFix/>
          </a:blip>
          <a:srcRect l="70844" t="5713" r="1287"/>
          <a:stretch/>
        </p:blipFill>
        <p:spPr>
          <a:xfrm>
            <a:off x="6214983" y="1340750"/>
            <a:ext cx="2548738" cy="37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75e3e2e61_0_34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Community Engagement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7" name="Google Shape;187;gf75e3e2e61_0_34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188" name="Google Shape;188;gf75e3e2e61_0_34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9" name="Google Shape;189;gf75e3e2e61_0_34"/>
          <p:cNvPicPr preferRelativeResize="0"/>
          <p:nvPr/>
        </p:nvPicPr>
        <p:blipFill rotWithShape="1">
          <a:blip r:embed="rId3">
            <a:alphaModFix/>
          </a:blip>
          <a:srcRect l="89699" t="84107" r="3422" b="3395"/>
          <a:stretch/>
        </p:blipFill>
        <p:spPr>
          <a:xfrm>
            <a:off x="10959000" y="5594374"/>
            <a:ext cx="838548" cy="8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f75e3e2e61_0_34"/>
          <p:cNvPicPr preferRelativeResize="0"/>
          <p:nvPr/>
        </p:nvPicPr>
        <p:blipFill rotWithShape="1">
          <a:blip r:embed="rId4">
            <a:alphaModFix/>
          </a:blip>
          <a:srcRect t="12638" b="20668"/>
          <a:stretch/>
        </p:blipFill>
        <p:spPr>
          <a:xfrm>
            <a:off x="0" y="868075"/>
            <a:ext cx="12192000" cy="4573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f75e3e2e61_0_34"/>
          <p:cNvSpPr txBox="1">
            <a:spLocks noGrp="1"/>
          </p:cNvSpPr>
          <p:nvPr>
            <p:ph type="ctrTitle"/>
          </p:nvPr>
        </p:nvSpPr>
        <p:spPr>
          <a:xfrm>
            <a:off x="822400" y="1175550"/>
            <a:ext cx="3375000" cy="3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to Community Center (P.E.C.E.S.)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2" name="Google Shape;192;gf75e3e2e61_0_34"/>
          <p:cNvSpPr txBox="1">
            <a:spLocks noGrp="1"/>
          </p:cNvSpPr>
          <p:nvPr>
            <p:ph type="ctrTitle"/>
          </p:nvPr>
        </p:nvSpPr>
        <p:spPr>
          <a:xfrm>
            <a:off x="4266150" y="4968700"/>
            <a:ext cx="1460700" cy="3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Main Road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3" name="Google Shape;193;gf75e3e2e61_0_34"/>
          <p:cNvSpPr txBox="1">
            <a:spLocks noGrp="1"/>
          </p:cNvSpPr>
          <p:nvPr>
            <p:ph type="ctrTitle"/>
          </p:nvPr>
        </p:nvSpPr>
        <p:spPr>
          <a:xfrm>
            <a:off x="8525750" y="2698250"/>
            <a:ext cx="1748700" cy="3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Entrance Sequence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4" name="Google Shape;194;gf75e3e2e61_0_34"/>
          <p:cNvSpPr txBox="1">
            <a:spLocks noGrp="1"/>
          </p:cNvSpPr>
          <p:nvPr>
            <p:ph type="ctrTitle"/>
          </p:nvPr>
        </p:nvSpPr>
        <p:spPr>
          <a:xfrm>
            <a:off x="8652250" y="5062200"/>
            <a:ext cx="1748700" cy="3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Prevailing Wind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5" name="Google Shape;195;gf75e3e2e61_0_34"/>
          <p:cNvSpPr txBox="1">
            <a:spLocks noGrp="1"/>
          </p:cNvSpPr>
          <p:nvPr>
            <p:ph type="ctrTitle"/>
          </p:nvPr>
        </p:nvSpPr>
        <p:spPr>
          <a:xfrm>
            <a:off x="239775" y="5644475"/>
            <a:ext cx="2968800" cy="95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1. Gardens inviting to community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2. Main entrance and Lobby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3. Dining and Kitchen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4. Offices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6" name="Google Shape;196;gf75e3e2e61_0_34"/>
          <p:cNvSpPr txBox="1">
            <a:spLocks noGrp="1"/>
          </p:cNvSpPr>
          <p:nvPr>
            <p:ph type="ctrTitle"/>
          </p:nvPr>
        </p:nvSpPr>
        <p:spPr>
          <a:xfrm>
            <a:off x="3283050" y="5644463"/>
            <a:ext cx="3426900" cy="7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5. Clinic Facility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6. Slow Road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7. Typical Residence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d058d407e_0_37"/>
          <p:cNvSpPr txBox="1">
            <a:spLocks noGrp="1"/>
          </p:cNvSpPr>
          <p:nvPr>
            <p:ph type="ctrTitle"/>
          </p:nvPr>
        </p:nvSpPr>
        <p:spPr>
          <a:xfrm>
            <a:off x="239775" y="177900"/>
            <a:ext cx="5819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Open Space Network</a:t>
            </a:r>
            <a:endParaRPr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gfd058d407e_0_37"/>
          <p:cNvSpPr txBox="1"/>
          <p:nvPr/>
        </p:nvSpPr>
        <p:spPr>
          <a:xfrm>
            <a:off x="7386220" y="6451382"/>
            <a:ext cx="4462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ASHRAE LowDown Showdown Modeling Competition</a:t>
            </a:r>
            <a:endParaRPr/>
          </a:p>
        </p:txBody>
      </p:sp>
      <p:cxnSp>
        <p:nvCxnSpPr>
          <p:cNvPr id="204" name="Google Shape;204;gfd058d407e_0_37"/>
          <p:cNvCxnSpPr/>
          <p:nvPr/>
        </p:nvCxnSpPr>
        <p:spPr>
          <a:xfrm rot="10800000">
            <a:off x="239764" y="6601423"/>
            <a:ext cx="72885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5" name="Google Shape;205;gfd058d407e_0_37"/>
          <p:cNvPicPr preferRelativeResize="0"/>
          <p:nvPr/>
        </p:nvPicPr>
        <p:blipFill rotWithShape="1">
          <a:blip r:embed="rId3">
            <a:alphaModFix/>
          </a:blip>
          <a:srcRect l="89699" t="84107" r="3422" b="3395"/>
          <a:stretch/>
        </p:blipFill>
        <p:spPr>
          <a:xfrm>
            <a:off x="10959000" y="5594374"/>
            <a:ext cx="838548" cy="85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fd058d407e_0_37"/>
          <p:cNvSpPr txBox="1">
            <a:spLocks noGrp="1"/>
          </p:cNvSpPr>
          <p:nvPr>
            <p:ph type="ctrTitle"/>
          </p:nvPr>
        </p:nvSpPr>
        <p:spPr>
          <a:xfrm>
            <a:off x="822400" y="1175550"/>
            <a:ext cx="3375000" cy="3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to Community Center (P.E.C.E.S.)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Google Shape;207;gfd058d407e_0_37"/>
          <p:cNvSpPr txBox="1">
            <a:spLocks noGrp="1"/>
          </p:cNvSpPr>
          <p:nvPr>
            <p:ph type="ctrTitle"/>
          </p:nvPr>
        </p:nvSpPr>
        <p:spPr>
          <a:xfrm>
            <a:off x="4266150" y="4968700"/>
            <a:ext cx="1460700" cy="3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Main Road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gfd058d407e_0_37"/>
          <p:cNvSpPr txBox="1">
            <a:spLocks noGrp="1"/>
          </p:cNvSpPr>
          <p:nvPr>
            <p:ph type="ctrTitle"/>
          </p:nvPr>
        </p:nvSpPr>
        <p:spPr>
          <a:xfrm>
            <a:off x="8525750" y="2698250"/>
            <a:ext cx="1748700" cy="3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Entrance Sequence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gfd058d407e_0_37"/>
          <p:cNvSpPr txBox="1">
            <a:spLocks noGrp="1"/>
          </p:cNvSpPr>
          <p:nvPr>
            <p:ph type="ctrTitle"/>
          </p:nvPr>
        </p:nvSpPr>
        <p:spPr>
          <a:xfrm>
            <a:off x="239775" y="5644475"/>
            <a:ext cx="2968800" cy="95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1. Street facing gardens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2. Entry court garden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3. Community kitchen and dining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4. Neighborhood road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gfd058d407e_0_37"/>
          <p:cNvSpPr txBox="1">
            <a:spLocks noGrp="1"/>
          </p:cNvSpPr>
          <p:nvPr>
            <p:ph type="ctrTitle"/>
          </p:nvPr>
        </p:nvSpPr>
        <p:spPr>
          <a:xfrm>
            <a:off x="3283050" y="5644463"/>
            <a:ext cx="3426900" cy="7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5. Residential gardens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6. Elevated semi-private terraces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Calibri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7. Elevated walkways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1" name="Google Shape;211;gfd058d407e_0_37"/>
          <p:cNvPicPr preferRelativeResize="0"/>
          <p:nvPr/>
        </p:nvPicPr>
        <p:blipFill rotWithShape="1">
          <a:blip r:embed="rId4">
            <a:alphaModFix/>
          </a:blip>
          <a:srcRect t="22702" b="27521"/>
          <a:stretch/>
        </p:blipFill>
        <p:spPr>
          <a:xfrm>
            <a:off x="0" y="1555050"/>
            <a:ext cx="12192000" cy="341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920</Words>
  <Application>Microsoft Office PowerPoint</Application>
  <PresentationFormat>Widescreen</PresentationFormat>
  <Paragraphs>211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Roboto</vt:lpstr>
      <vt:lpstr>Calibri</vt:lpstr>
      <vt:lpstr>Verdana</vt:lpstr>
      <vt:lpstr>Office Theme</vt:lpstr>
      <vt:lpstr>2021 ASHRAE LowDown Showdown  Modeling Competition</vt:lpstr>
      <vt:lpstr>PowerPoint Presentation</vt:lpstr>
      <vt:lpstr>Project Goals</vt:lpstr>
      <vt:lpstr>Local Context</vt:lpstr>
      <vt:lpstr>Town of Punta Santiago</vt:lpstr>
      <vt:lpstr>Learning from the Vernacular</vt:lpstr>
      <vt:lpstr>Climate Responsive Design - Inspirations</vt:lpstr>
      <vt:lpstr>Community Engagement</vt:lpstr>
      <vt:lpstr>Open Space Network</vt:lpstr>
      <vt:lpstr>Community</vt:lpstr>
      <vt:lpstr>Architectural Passive Design</vt:lpstr>
      <vt:lpstr>Passive Design Approach - Shading Only</vt:lpstr>
      <vt:lpstr>Passive Design Approach - Shading with Single Orientation Operable Windows</vt:lpstr>
      <vt:lpstr>Passive Design Approach - Shading with Cross Ventilation</vt:lpstr>
      <vt:lpstr>Passive Design Approach - Shading with Cross Ventilation and Decoupled Thermal Mass</vt:lpstr>
      <vt:lpstr>Passive Design Approach - Summary</vt:lpstr>
      <vt:lpstr>Innovation - Passive Solar Dehumidification</vt:lpstr>
      <vt:lpstr>Innovation - Decoupled thermal mass</vt:lpstr>
      <vt:lpstr>Energy Systems</vt:lpstr>
      <vt:lpstr>Operational Energy End-Use Breakdown</vt:lpstr>
      <vt:lpstr>On-site Renewables </vt:lpstr>
      <vt:lpstr>Resilience</vt:lpstr>
      <vt:lpstr>Materials &amp; Construction</vt:lpstr>
      <vt:lpstr>Innovation in Construction</vt:lpstr>
      <vt:lpstr>Realized Embodied Carbon by Material Category</vt:lpstr>
      <vt:lpstr>Cumulative Carbon Emissions</vt:lpstr>
      <vt:lpstr>Water Balance</vt:lpstr>
      <vt:lpstr>Annual Water Balance Results</vt:lpstr>
      <vt:lpstr>Modeling Practices</vt:lpstr>
      <vt:lpstr>Team Composition</vt:lpstr>
      <vt:lpstr>Results Summary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ASHRAE LowDown Showdown  Modeling Competition</dc:title>
  <dc:creator>McHan, Ragan</dc:creator>
  <cp:lastModifiedBy>Forest Tanier-Gesner</cp:lastModifiedBy>
  <cp:revision>3</cp:revision>
  <dcterms:created xsi:type="dcterms:W3CDTF">2016-04-19T19:37:35Z</dcterms:created>
  <dcterms:modified xsi:type="dcterms:W3CDTF">2021-11-02T01:08:21Z</dcterms:modified>
</cp:coreProperties>
</file>